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47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616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001125" cy="5143500"/>
          <a:chOff x="0" y="0"/>
          <a:chExt cx="9001125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790575" cy="51435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1009650" y="247650"/>
            <a:ext cx="4676775" cy="4000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eTeam at_wor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1009650" y="723900"/>
            <a:ext cx="540067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EMPLOYER  BRAND  SCOR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1009650" y="1009650"/>
            <a:ext cx="6477000" cy="19050"/>
          </a:xfrm>
          <a:prstGeom prst="rect">
            <a:avLst/>
          </a:prstGeom>
          <a:solidFill>
            <a:srgbClr val="3333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6" name=""/>
          <p:cNvSpPr txBox="1"/>
          <p:nvPr/>
        </p:nvSpPr>
        <p:spPr>
          <a:xfrm>
            <a:off x="1009650" y="1257300"/>
            <a:ext cx="5762625" cy="8953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Lesaffr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1009650" y="2228850"/>
            <a:ext cx="50387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www.lesaffre.com]]></a:t>
            </a:r>
          </a:p>
        </p:txBody>
      </p:sp>
      <p:sp>
        <p:nvSpPr>
          <p:cNvPr id="8" name=""/>
          <p:cNvSpPr txBox="1"/>
          <p:nvPr/>
        </p:nvSpPr>
        <p:spPr>
          <a:xfrm>
            <a:off x="1009650" y="2590800"/>
            <a:ext cx="50387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Industri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7305675" y="1009650"/>
            <a:ext cx="1695450" cy="25908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0" name=""/>
          <p:cNvSpPr txBox="1"/>
          <p:nvPr/>
        </p:nvSpPr>
        <p:spPr>
          <a:xfrm>
            <a:off x="7305675" y="1333500"/>
            <a:ext cx="1695450" cy="12573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44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60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305675" y="2590800"/>
            <a:ext cx="1695450" cy="3238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/100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7019925" y="3743325"/>
            <a:ext cx="19812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Média candidat en construction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1009650" y="4791075"/>
            <a:ext cx="4324350" cy="247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Audit du 2026-06-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05400"/>
          <a:chOff x="0" y="0"/>
          <a:chExt cx="9144000" cy="51054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1076325"/>
          </a:xfrm>
          <a:prstGeom prst="rect">
            <a:avLst/>
          </a:prstGeom>
          <a:solidFill>
            <a:srgbClr val="16161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0" y="0"/>
            <a:ext cx="180975" cy="107632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361950" y="142875"/>
            <a:ext cx="6477000" cy="4667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GEO / IA générativ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361950" y="723900"/>
            <a:ext cx="360045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6/13  (46%)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047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047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857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857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age carrière et les pages 'Pourquoi Lesaffre ?' contiennent des blocs de contenu structurés, des chiffres sourcés et des arguments développés qui peuvent êt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857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3429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29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Page choisir-lesaffre : '11,700 collaborateurs, € 3,2 milliards chiffre d'affaires, 65 centres d'app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857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429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3429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Renforcer la densité de faits vérifiables et citables sur les pages carrières clés : chiffres RH, résultats d'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1146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31146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2956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32956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'absence de balisage FAQPage et JobPosting réduit la structuration sémantique du site, ce qui limite la capacité des IA à extraire et citer des informations pr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32956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33528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33528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'has_faqpage': false, 'has_jobposting': false dans donnees_structurees.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32956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33528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33528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Compléter la stratégie schema.org par des types FAQPage et JobPosting pour maximiser la citabilité dans les IA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61245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"/>
          <p:cNvSpPr txBox="1"/>
          <p:nvPr/>
        </p:nvSpPr>
        <p:spPr>
          <a:xfrm>
            <a:off x="6124575" y="1181100"/>
            <a:ext cx="104775" cy="3924300"/>
          </a:xfrm>
          <a:prstGeom prst="rect">
            <a:avLst/>
          </a:prstGeom>
          <a:solidFill>
            <a:srgbClr val="FF62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63055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FF623A">
                    <a:alpha val="100000"/>
                  </a:srgbClr>
                </a:solidFill>
                <a:latin typeface="Inter"/>
              </a:rPr>
              <a:t><![CDATA[Probable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63055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e site ne dispose pas de page ou section dédiée à une présentation synthétique de Lesaffre comme employeur, dans un format 'fiche employeur' optimisé pour la l]]></a:t>
            </a:r>
          </a:p>
        </p:txBody>
      </p:sp>
      <p:sp>
        <p:nvSpPr>
          <p:cNvPr id="30" name=""/>
          <p:cNvSpPr txBox="1"/>
          <p:nvPr/>
        </p:nvSpPr>
        <p:spPr>
          <a:xfrm>
            <a:off x="63055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"/>
          <p:cNvSpPr txBox="1"/>
          <p:nvPr/>
        </p:nvSpPr>
        <p:spPr>
          <a:xfrm>
            <a:off x="63627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32" name=""/>
          <p:cNvSpPr txBox="1"/>
          <p:nvPr/>
        </p:nvSpPr>
        <p:spPr>
          <a:xfrm>
            <a:off x="63627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Les informations employeur sont dispersées entre la page carrière principale, la page 'choisir-lesaf]]></a:t>
            </a:r>
          </a:p>
        </p:txBody>
      </p:sp>
      <p:sp>
        <p:nvSpPr>
          <p:cNvPr id="33" name=""/>
          <p:cNvSpPr txBox="1"/>
          <p:nvPr/>
        </p:nvSpPr>
        <p:spPr>
          <a:xfrm>
            <a:off x="63055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63627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63627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Créer une page 'Lesaffre employeur en bref' structurée, factuelle et exhaustive, pensée comme source de référe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05400"/>
          <a:chOff x="0" y="0"/>
          <a:chExt cx="9144000" cy="51054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1076325"/>
          </a:xfrm>
          <a:prstGeom prst="rect">
            <a:avLst/>
          </a:prstGeom>
          <a:solidFill>
            <a:srgbClr val="16161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0" y="0"/>
            <a:ext cx="180975" cy="107632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361950" y="142875"/>
            <a:ext cx="6477000" cy="4667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Différenciation & benchmark]]></a:t>
            </a:r>
          </a:p>
        </p:txBody>
      </p:sp>
      <p:sp>
        <p:nvSpPr>
          <p:cNvPr id="5" name=""/>
          <p:cNvSpPr txBox="1"/>
          <p:nvPr/>
        </p:nvSpPr>
        <p:spPr>
          <a:xfrm>
            <a:off x="361950" y="723900"/>
            <a:ext cx="360045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7/12  (58%)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047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047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857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857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esaffre valorise des métiers très spécifiques à son univers (oenologue, brasseur, boulanger, formulateur, généticien, enzymologiste) qui ne se retrouvent pas c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857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3429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29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Page carrière : liste de métiers incluant 'Œnologue / Brasseur, Boulanger, Enzymologiste, Formulateu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857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429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3429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Amplifier ce positionnement différenciant en mettant encore plus en avant les parcours atypiques et les reconv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1146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31146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2956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32956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'angle 'entreprise familiale à envergure mondiale' est articulé sur plusieurs pages comme élément différenciant, combinant l'agilité d'une PME et la puissance 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32956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33528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33528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Page contrôleur de gestion : 'Lesaffre est une multinationale avec une culture d'entreprise familial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32956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33528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33528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Cet argument est fort mais répété de manière similaire sur plusieurs pages. Le décliner avec des exemples conc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61245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"/>
          <p:cNvSpPr txBox="1"/>
          <p:nvPr/>
        </p:nvSpPr>
        <p:spPr>
          <a:xfrm>
            <a:off x="61245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63055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63055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Aucun comparatif ou positionnement explicite par rapport aux concurrents du secteur (DSM-Firmenich, AB Mauri, Kerry Group, Novozymes) n'est visible sur le site ]]></a:t>
            </a:r>
          </a:p>
        </p:txBody>
      </p:sp>
      <p:sp>
        <p:nvSpPr>
          <p:cNvPr id="30" name=""/>
          <p:cNvSpPr txBox="1"/>
          <p:nvPr/>
        </p:nvSpPr>
        <p:spPr>
          <a:xfrm>
            <a:off x="63055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"/>
          <p:cNvSpPr txBox="1"/>
          <p:nvPr/>
        </p:nvSpPr>
        <p:spPr>
          <a:xfrm>
            <a:off x="63627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32" name=""/>
          <p:cNvSpPr txBox="1"/>
          <p:nvPr/>
        </p:nvSpPr>
        <p:spPr>
          <a:xfrm>
            <a:off x="63627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Aucune mention de concurrents, de benchmarks sectoriels ou de positionnement comparatif dans les tex]]></a:t>
            </a:r>
          </a:p>
        </p:txBody>
      </p:sp>
      <p:sp>
        <p:nvSpPr>
          <p:cNvPr id="33" name=""/>
          <p:cNvSpPr txBox="1"/>
          <p:nvPr/>
        </p:nvSpPr>
        <p:spPr>
          <a:xfrm>
            <a:off x="63055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63627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63627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Sans citer les concurrents explicitement, construire des arguments de différenciation qui répondent implicite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8848725" cy="5143500"/>
          <a:chOff x="0" y="0"/>
          <a:chExt cx="8848725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80975" cy="51435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361950" y="123825"/>
            <a:ext cx="8277225" cy="4476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Recommandations prioritai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361950" y="628650"/>
            <a:ext cx="4324350" cy="5715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361950" y="923925"/>
            <a:ext cx="409575" cy="40957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6" name=""/>
          <p:cNvSpPr txBox="1"/>
          <p:nvPr/>
        </p:nvSpPr>
        <p:spPr>
          <a:xfrm>
            <a:off x="361950" y="923925"/>
            <a:ext cx="4095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1]]></a:t>
            </a:r>
          </a:p>
        </p:txBody>
      </p:sp>
      <p:sp>
        <p:nvSpPr>
          <p:cNvPr id="7" name=""/>
          <p:cNvSpPr txBox="1"/>
          <p:nvPr/>
        </p:nvSpPr>
        <p:spPr>
          <a:xfrm>
            <a:off x="933450" y="904875"/>
            <a:ext cx="7200900" cy="2000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OMESSE EMPLOYEUR]]></a:t>
            </a:r>
          </a:p>
        </p:txBody>
      </p:sp>
      <p:sp>
        <p:nvSpPr>
          <p:cNvPr id="8" name=""/>
          <p:cNvSpPr txBox="1"/>
          <p:nvPr/>
        </p:nvSpPr>
        <p:spPr>
          <a:xfrm>
            <a:off x="933450" y="1104900"/>
            <a:ext cx="79152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romesse est différenciante dans son intention. Elle manque cependant d'une déclinaison concrète par type de profil (expert scientifique, fonction support, c]]></a:t>
            </a:r>
          </a:p>
        </p:txBody>
      </p:sp>
      <p:sp>
        <p:nvSpPr>
          <p:cNvPr id="9" name=""/>
          <p:cNvSpPr txBox="1"/>
          <p:nvPr/>
        </p:nvSpPr>
        <p:spPr>
          <a:xfrm>
            <a:off x="361950" y="1628775"/>
            <a:ext cx="409575" cy="40957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0" name=""/>
          <p:cNvSpPr txBox="1"/>
          <p:nvPr/>
        </p:nvSpPr>
        <p:spPr>
          <a:xfrm>
            <a:off x="361950" y="1628775"/>
            <a:ext cx="4095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2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933450" y="1609725"/>
            <a:ext cx="7200900" cy="2000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OMESSE EMPLOYEUR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933450" y="1809750"/>
            <a:ext cx="79152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Rédiger une meta_description orientée promesse employeur pour cette page, en reprenant les chiffres clés et le bénéfice candidat central.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361950" y="2333625"/>
            <a:ext cx="409575" cy="40957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61950" y="2333625"/>
            <a:ext cx="4095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3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933450" y="2314575"/>
            <a:ext cx="7200900" cy="2000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S RH & RESPONSABILITÉ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933450" y="2514600"/>
            <a:ext cx="79152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es verbatims sont présents mais courts sur certaines pages (formulateur, vétérinaire). Enrichir avec des citations plus développées et, idéalement, une photo d]]></a:t>
            </a:r>
          </a:p>
        </p:txBody>
      </p:sp>
      <p:sp>
        <p:nvSpPr>
          <p:cNvPr id="17" name=""/>
          <p:cNvSpPr txBox="1"/>
          <p:nvPr/>
        </p:nvSpPr>
        <p:spPr>
          <a:xfrm>
            <a:off x="361950" y="3038475"/>
            <a:ext cx="409575" cy="40957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61950" y="3038475"/>
            <a:ext cx="4095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4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933450" y="3019425"/>
            <a:ext cx="7200900" cy="2000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S RH & RESPONSABILITÉ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933450" y="3219450"/>
            <a:ext cx="79152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Ajouter des exemples concrets de parcours de formation ou de mobilité interne facilités par l'Institut pour passer du dispositif au vécu réel.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361950" y="3743325"/>
            <a:ext cx="409575" cy="40957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2" name=""/>
          <p:cNvSpPr txBox="1"/>
          <p:nvPr/>
        </p:nvSpPr>
        <p:spPr>
          <a:xfrm>
            <a:off x="361950" y="3743325"/>
            <a:ext cx="4095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5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933450" y="3724275"/>
            <a:ext cx="7200900" cy="2000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S RH & RESPONSABILITÉ]]></a:t>
            </a:r>
          </a:p>
        </p:txBody>
      </p:sp>
      <p:sp>
        <p:nvSpPr>
          <p:cNvPr id="24" name=""/>
          <p:cNvSpPr txBox="1"/>
          <p:nvPr/>
        </p:nvSpPr>
        <p:spPr>
          <a:xfrm>
            <a:off x="933450" y="3924300"/>
            <a:ext cx="79152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Étendre cette logique de mesure de l'expérience collaborateur aux profils expérimentés : NPS collaborateur global, taux de mobilité interne, ancienneté moyenne.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361950" y="4448175"/>
            <a:ext cx="409575" cy="40957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6" name=""/>
          <p:cNvSpPr txBox="1"/>
          <p:nvPr/>
        </p:nvSpPr>
        <p:spPr>
          <a:xfrm>
            <a:off x="361950" y="4448175"/>
            <a:ext cx="4095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6]]></a:t>
            </a:r>
          </a:p>
        </p:txBody>
      </p:sp>
      <p:sp>
        <p:nvSpPr>
          <p:cNvPr id="27" name=""/>
          <p:cNvSpPr txBox="1"/>
          <p:nvPr/>
        </p:nvSpPr>
        <p:spPr>
          <a:xfrm>
            <a:off x="933450" y="4429125"/>
            <a:ext cx="7200900" cy="2000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S RH & RESPONSABILITÉ]]></a:t>
            </a:r>
          </a:p>
        </p:txBody>
      </p:sp>
      <p:sp>
        <p:nvSpPr>
          <p:cNvPr id="28" name=""/>
          <p:cNvSpPr txBox="1"/>
          <p:nvPr/>
        </p:nvSpPr>
        <p:spPr>
          <a:xfrm>
            <a:off x="933450" y="4629150"/>
            <a:ext cx="79152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Identifier les labels et certifications RH détenus par Lesaffre et les intégrer sur la page 'Pourquoi Lesaffre ?' avec des éléments de preuve (score, année d'ob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616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4095750"/>
          <a:chOff x="0" y="0"/>
          <a:chExt cx="9144000" cy="409575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542925" y="790575"/>
            <a:ext cx="4324350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8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eTea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42925" y="1762125"/>
            <a:ext cx="4324350" cy="723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at_work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42925" y="2590800"/>
            <a:ext cx="5400675" cy="361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Agence Employer Bran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542925" y="3133725"/>
            <a:ext cx="5400675" cy="3238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contact@eteam.fr  ·  eteam.f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542925" y="3676650"/>
            <a:ext cx="7915275" cy="19050"/>
          </a:xfrm>
          <a:prstGeom prst="rect">
            <a:avLst/>
          </a:prstGeom>
          <a:solidFill>
            <a:srgbClr val="3333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542925" y="3848100"/>
            <a:ext cx="7562850" cy="247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Rapport généré le 2026-06-11 · eTeam Employer Brand Scor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7019925" y="895350"/>
            <a:ext cx="1981200" cy="18002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52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60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7019925" y="2628900"/>
            <a:ext cx="1981200" cy="3238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/100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019925" y="3057525"/>
            <a:ext cx="19812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Média candidat en construction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505950" cy="5143500"/>
          <a:chOff x="0" y="0"/>
          <a:chExt cx="950595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80975" cy="51435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361950" y="123825"/>
            <a:ext cx="8277225" cy="4476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Score global & niveau de maturit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361950" y="628650"/>
            <a:ext cx="4324350" cy="5715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542925" y="866775"/>
            <a:ext cx="2695575" cy="18002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5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6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2590800" y="1800225"/>
            <a:ext cx="1076325" cy="723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/100]]></a:t>
            </a:r>
          </a:p>
        </p:txBody>
      </p:sp>
      <p:sp>
        <p:nvSpPr>
          <p:cNvPr id="7" name=""/>
          <p:cNvSpPr txBox="1"/>
          <p:nvPr/>
        </p:nvSpPr>
        <p:spPr>
          <a:xfrm>
            <a:off x="542925" y="2771775"/>
            <a:ext cx="4324350" cy="40005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542925" y="2771775"/>
            <a:ext cx="4324350" cy="4000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Média candidat en construction]]></a:t>
            </a:r>
          </a:p>
        </p:txBody>
      </p:sp>
      <p:sp>
        <p:nvSpPr>
          <p:cNvPr id="9" name=""/>
          <p:cNvSpPr txBox="1"/>
          <p:nvPr/>
        </p:nvSpPr>
        <p:spPr>
          <a:xfrm>
            <a:off x="6477000" y="723900"/>
            <a:ext cx="252412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OINTS À TRAVAILLER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6477000" y="866775"/>
            <a:ext cx="2524125" cy="2381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GEO / IA générative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6477000" y="1114425"/>
            <a:ext cx="2524125" cy="13335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"/>
          <p:cNvSpPr txBox="1"/>
          <p:nvPr/>
        </p:nvSpPr>
        <p:spPr>
          <a:xfrm>
            <a:off x="6477000" y="1114425"/>
            <a:ext cx="1162050" cy="13335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"/>
          <p:cNvSpPr txBox="1"/>
          <p:nvPr/>
        </p:nvSpPr>
        <p:spPr>
          <a:xfrm>
            <a:off x="9077325" y="1095375"/>
            <a:ext cx="428625" cy="1809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46%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477000" y="1524000"/>
            <a:ext cx="2524125" cy="2381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Preuves RH & responsabilité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6477000" y="1771650"/>
            <a:ext cx="2524125" cy="13335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6477000" y="1771650"/>
            <a:ext cx="1438275" cy="13335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9077325" y="1752600"/>
            <a:ext cx="428625" cy="1809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57%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6477000" y="2181225"/>
            <a:ext cx="2524125" cy="2381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Conversion candidatur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6477000" y="2428875"/>
            <a:ext cx="2524125" cy="13335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6477000" y="2428875"/>
            <a:ext cx="1466850" cy="13335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9077325" y="2409825"/>
            <a:ext cx="428625" cy="1809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58%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029700" cy="5143500"/>
          <a:chOff x="0" y="0"/>
          <a:chExt cx="90297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80975" cy="51435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361950" y="123825"/>
            <a:ext cx="8277225" cy="4476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Scores par pili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361950" y="628650"/>
            <a:ext cx="4324350" cy="5715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542925" y="942975"/>
            <a:ext cx="37814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Promesse employeu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3962400" y="942975"/>
            <a:ext cx="8953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8/12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52975" y="1009650"/>
            <a:ext cx="3524250" cy="15240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4752975" y="1009650"/>
            <a:ext cx="2343150" cy="1524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8420100" y="942975"/>
            <a:ext cx="6096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67%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542925" y="1476375"/>
            <a:ext cx="37814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Preuves RH & responsabilité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3962400" y="1476375"/>
            <a:ext cx="8953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8/14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4752975" y="1543050"/>
            <a:ext cx="3524250" cy="15240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"/>
          <p:cNvSpPr txBox="1"/>
          <p:nvPr/>
        </p:nvSpPr>
        <p:spPr>
          <a:xfrm>
            <a:off x="4752975" y="1543050"/>
            <a:ext cx="2009775" cy="1524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8420100" y="1476375"/>
            <a:ext cx="6096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57%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542925" y="2009775"/>
            <a:ext cx="37814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UX candidat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962400" y="2009775"/>
            <a:ext cx="8953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9/15]]></a:t>
            </a:r>
          </a:p>
        </p:txBody>
      </p:sp>
      <p:sp>
        <p:nvSpPr>
          <p:cNvPr id="17" name=""/>
          <p:cNvSpPr txBox="1"/>
          <p:nvPr/>
        </p:nvSpPr>
        <p:spPr>
          <a:xfrm>
            <a:off x="4752975" y="2076450"/>
            <a:ext cx="3524250" cy="15240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4752975" y="2076450"/>
            <a:ext cx="2114550" cy="1524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"/>
          <p:cNvSpPr txBox="1"/>
          <p:nvPr/>
        </p:nvSpPr>
        <p:spPr>
          <a:xfrm>
            <a:off x="8420100" y="2009775"/>
            <a:ext cx="6096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60%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542925" y="2543175"/>
            <a:ext cx="37814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Conversion candidature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3962400" y="2543175"/>
            <a:ext cx="8953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7/12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4752975" y="2609850"/>
            <a:ext cx="3524250" cy="15240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3" name=""/>
          <p:cNvSpPr txBox="1"/>
          <p:nvPr/>
        </p:nvSpPr>
        <p:spPr>
          <a:xfrm>
            <a:off x="4752975" y="2609850"/>
            <a:ext cx="2047875" cy="1524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8420100" y="2543175"/>
            <a:ext cx="6096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58%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542925" y="3076575"/>
            <a:ext cx="37814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Contenus métiers & incarnation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3962400" y="3076575"/>
            <a:ext cx="8953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9/12]]></a:t>
            </a:r>
          </a:p>
        </p:txBody>
      </p:sp>
      <p:sp>
        <p:nvSpPr>
          <p:cNvPr id="27" name=""/>
          <p:cNvSpPr txBox="1"/>
          <p:nvPr/>
        </p:nvSpPr>
        <p:spPr>
          <a:xfrm>
            <a:off x="4752975" y="3143250"/>
            <a:ext cx="3524250" cy="15240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4752975" y="3143250"/>
            <a:ext cx="2638425" cy="1524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9" name=""/>
          <p:cNvSpPr txBox="1"/>
          <p:nvPr/>
        </p:nvSpPr>
        <p:spPr>
          <a:xfrm>
            <a:off x="8420100" y="3076575"/>
            <a:ext cx="6096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75%]]></a:t>
            </a:r>
          </a:p>
        </p:txBody>
      </p:sp>
      <p:sp>
        <p:nvSpPr>
          <p:cNvPr id="30" name=""/>
          <p:cNvSpPr txBox="1"/>
          <p:nvPr/>
        </p:nvSpPr>
        <p:spPr>
          <a:xfrm>
            <a:off x="542925" y="3609975"/>
            <a:ext cx="37814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SEO recrutement]]></a:t>
            </a:r>
          </a:p>
        </p:txBody>
      </p:sp>
      <p:sp>
        <p:nvSpPr>
          <p:cNvPr id="31" name=""/>
          <p:cNvSpPr txBox="1"/>
          <p:nvPr/>
        </p:nvSpPr>
        <p:spPr>
          <a:xfrm>
            <a:off x="3962400" y="3609975"/>
            <a:ext cx="8953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6/10]]></a:t>
            </a:r>
          </a:p>
        </p:txBody>
      </p:sp>
      <p:sp>
        <p:nvSpPr>
          <p:cNvPr id="32" name=""/>
          <p:cNvSpPr txBox="1"/>
          <p:nvPr/>
        </p:nvSpPr>
        <p:spPr>
          <a:xfrm>
            <a:off x="4752975" y="3676650"/>
            <a:ext cx="3524250" cy="15240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3" name=""/>
          <p:cNvSpPr txBox="1"/>
          <p:nvPr/>
        </p:nvSpPr>
        <p:spPr>
          <a:xfrm>
            <a:off x="4752975" y="3676650"/>
            <a:ext cx="2114550" cy="1524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8420100" y="3609975"/>
            <a:ext cx="6096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60%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542925" y="4143375"/>
            <a:ext cx="37814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GEO / IA générative]]></a:t>
            </a:r>
          </a:p>
        </p:txBody>
      </p:sp>
      <p:sp>
        <p:nvSpPr>
          <p:cNvPr id="36" name=""/>
          <p:cNvSpPr txBox="1"/>
          <p:nvPr/>
        </p:nvSpPr>
        <p:spPr>
          <a:xfrm>
            <a:off x="3962400" y="4143375"/>
            <a:ext cx="8953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6/13]]></a:t>
            </a:r>
          </a:p>
        </p:txBody>
      </p:sp>
      <p:sp>
        <p:nvSpPr>
          <p:cNvPr id="37" name=""/>
          <p:cNvSpPr txBox="1"/>
          <p:nvPr/>
        </p:nvSpPr>
        <p:spPr>
          <a:xfrm>
            <a:off x="4752975" y="4210050"/>
            <a:ext cx="3524250" cy="15240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8" name=""/>
          <p:cNvSpPr txBox="1"/>
          <p:nvPr/>
        </p:nvSpPr>
        <p:spPr>
          <a:xfrm>
            <a:off x="4752975" y="4210050"/>
            <a:ext cx="1619250" cy="1524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9" name=""/>
          <p:cNvSpPr txBox="1"/>
          <p:nvPr/>
        </p:nvSpPr>
        <p:spPr>
          <a:xfrm>
            <a:off x="8420100" y="4143375"/>
            <a:ext cx="6096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46%]]></a:t>
            </a:r>
          </a:p>
        </p:txBody>
      </p:sp>
      <p:sp>
        <p:nvSpPr>
          <p:cNvPr id="40" name=""/>
          <p:cNvSpPr txBox="1"/>
          <p:nvPr/>
        </p:nvSpPr>
        <p:spPr>
          <a:xfrm>
            <a:off x="542925" y="4676775"/>
            <a:ext cx="37814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Différenciation & benchmark]]></a:t>
            </a:r>
          </a:p>
        </p:txBody>
      </p:sp>
      <p:sp>
        <p:nvSpPr>
          <p:cNvPr id="41" name=""/>
          <p:cNvSpPr txBox="1"/>
          <p:nvPr/>
        </p:nvSpPr>
        <p:spPr>
          <a:xfrm>
            <a:off x="3962400" y="4676775"/>
            <a:ext cx="8953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7/12]]></a:t>
            </a:r>
          </a:p>
        </p:txBody>
      </p:sp>
      <p:sp>
        <p:nvSpPr>
          <p:cNvPr id="42" name=""/>
          <p:cNvSpPr txBox="1"/>
          <p:nvPr/>
        </p:nvSpPr>
        <p:spPr>
          <a:xfrm>
            <a:off x="4752975" y="4743450"/>
            <a:ext cx="3524250" cy="15240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3" name=""/>
          <p:cNvSpPr txBox="1"/>
          <p:nvPr/>
        </p:nvSpPr>
        <p:spPr>
          <a:xfrm>
            <a:off x="4752975" y="4743450"/>
            <a:ext cx="2047875" cy="1524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4" name=""/>
          <p:cNvSpPr txBox="1"/>
          <p:nvPr/>
        </p:nvSpPr>
        <p:spPr>
          <a:xfrm>
            <a:off x="8420100" y="4676775"/>
            <a:ext cx="6096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58%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05400"/>
          <a:chOff x="0" y="0"/>
          <a:chExt cx="9144000" cy="51054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1076325"/>
          </a:xfrm>
          <a:prstGeom prst="rect">
            <a:avLst/>
          </a:prstGeom>
          <a:solidFill>
            <a:srgbClr val="16161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0" y="0"/>
            <a:ext cx="180975" cy="107632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361950" y="142875"/>
            <a:ext cx="6477000" cy="4667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Promesse employeu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361950" y="723900"/>
            <a:ext cx="360045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8/12  (67%)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04775" y="1181100"/>
            <a:ext cx="441007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047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85750" y="1266825"/>
            <a:ext cx="416242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85750" y="1504950"/>
            <a:ext cx="416242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romesse employeur repose sur un H1 fort et singulier ('Votre mission est l'avenir de tous'), ancré dans la raison d'être du groupe (fermentation, nourrir et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85750" y="2581275"/>
            <a:ext cx="416242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342900" y="2619375"/>
            <a:ext cx="405765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2900" y="2781300"/>
            <a:ext cx="405765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H1 page carrière : 'Votre mission est l'avenir de tous'. H2 associés : 'CONTRIBUER A UNE MISSION PAS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85750" y="3333750"/>
            <a:ext cx="416242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42900" y="3371850"/>
            <a:ext cx="405765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342900" y="3533775"/>
            <a:ext cx="405765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romesse est différenciante dans son intention. Elle manque cependant d'une déclinaison concrète par type d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4619625" y="1181100"/>
            <a:ext cx="441007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461962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4800600" y="1266825"/>
            <a:ext cx="416242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4800600" y="1504950"/>
            <a:ext cx="416242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age 'Pourquoi Lesaffre ?' affiche des chiffres clés d'ancrage employeur (11 700 collaborateurs, 3,2 milliards d'euros de CA, présent dans plus de 62 pays, p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4800600" y="2581275"/>
            <a:ext cx="416242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4857750" y="2619375"/>
            <a:ext cx="405765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4857750" y="2781300"/>
            <a:ext cx="405765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Page choisir-lesaffre : 'meta_description': null. Chiffres extraits du texte : '11,700 collaborateur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4800600" y="3333750"/>
            <a:ext cx="416242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4857750" y="3371850"/>
            <a:ext cx="405765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4857750" y="3533775"/>
            <a:ext cx="405765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Rédiger une meta_description orientée promesse employeur pour cette page, en reprenant les chiffres clés et le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05400"/>
          <a:chOff x="0" y="0"/>
          <a:chExt cx="9144000" cy="51054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1076325"/>
          </a:xfrm>
          <a:prstGeom prst="rect">
            <a:avLst/>
          </a:prstGeom>
          <a:solidFill>
            <a:srgbClr val="16161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0" y="0"/>
            <a:ext cx="180975" cy="107632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361950" y="142875"/>
            <a:ext cx="6477000" cy="4667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Preuves RH & responsabilité]]></a:t>
            </a:r>
          </a:p>
        </p:txBody>
      </p:sp>
      <p:sp>
        <p:nvSpPr>
          <p:cNvPr id="5" name=""/>
          <p:cNvSpPr txBox="1"/>
          <p:nvPr/>
        </p:nvSpPr>
        <p:spPr>
          <a:xfrm>
            <a:off x="361950" y="723900"/>
            <a:ext cx="360045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8/14  (57%)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047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047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857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857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Des verbatims collaborateurs nommés et titrés sont présents sur plusieurs pages métiers, apportant une preuve humaine concrète à la promesse employeur.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857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3429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29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Page formulateur : 'L'une de mes formulations a conduit à un nouveau brevet. François'. Page vétérin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857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429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3429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es verbatims sont présents mais courts sur certaines pages (formulateur, vétérinaire). Enrichir avec des cita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1146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31146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2956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32956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'Institut Léon Lesaffre, université d'entreprise du groupe, est présenté avec des éléments concrets : création en 2006, formation de près de 200 managers par a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32956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33528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33528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Page université : 'Créé en 2006, l'Institut Léon Lesaffre a pour vocation de développer les compéten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32956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33528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33528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Ajouter des exemples concrets de parcours de formation ou de mobilité interne facilités par l'Institut pour pa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61245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"/>
          <p:cNvSpPr txBox="1"/>
          <p:nvPr/>
        </p:nvSpPr>
        <p:spPr>
          <a:xfrm>
            <a:off x="61245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63055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63055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Des données chiffrées issues d'études internes sur l'expérience étudiants/VIE sont publiées et sourcées, ce qui est rare et crédibilisant.]]></a:t>
            </a:r>
          </a:p>
        </p:txBody>
      </p:sp>
      <p:sp>
        <p:nvSpPr>
          <p:cNvPr id="30" name=""/>
          <p:cNvSpPr txBox="1"/>
          <p:nvPr/>
        </p:nvSpPr>
        <p:spPr>
          <a:xfrm>
            <a:off x="63055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"/>
          <p:cNvSpPr txBox="1"/>
          <p:nvPr/>
        </p:nvSpPr>
        <p:spPr>
          <a:xfrm>
            <a:off x="63627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32" name=""/>
          <p:cNvSpPr txBox="1"/>
          <p:nvPr/>
        </p:nvSpPr>
        <p:spPr>
          <a:xfrm>
            <a:off x="63627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Page étudiants : '90% de nos étudiants recommandent Lesaffre pour réaliser leur stage ou alternance.]]></a:t>
            </a:r>
          </a:p>
        </p:txBody>
      </p:sp>
      <p:sp>
        <p:nvSpPr>
          <p:cNvPr id="33" name=""/>
          <p:cNvSpPr txBox="1"/>
          <p:nvPr/>
        </p:nvSpPr>
        <p:spPr>
          <a:xfrm>
            <a:off x="63055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63627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63627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Étendre cette logique de mesure de l'expérience collaborateur aux profils expérimentés : NPS collaborateur glo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05400"/>
          <a:chOff x="0" y="0"/>
          <a:chExt cx="9144000" cy="51054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1076325"/>
          </a:xfrm>
          <a:prstGeom prst="rect">
            <a:avLst/>
          </a:prstGeom>
          <a:solidFill>
            <a:srgbClr val="16161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0" y="0"/>
            <a:ext cx="180975" cy="107632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361950" y="142875"/>
            <a:ext cx="6477000" cy="4667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UX candida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361950" y="723900"/>
            <a:ext cx="360045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9/15  (60%)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047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047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857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857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navigation carrière est structurée et accessible depuis la homepage avec 6 liens directs couvrant les rubriques clés (pourquoi rejoindre, offres, métiers, ét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857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3429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29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Liens carrière homepage : 'Carrières', 'Pourquoi Lesaffre ?', 'Nos offres d'emploi', 'Nos filières e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857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429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3429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Vérifier que la navigation par filière (R&D, Industrie, Ventes, etc.) est également accessible depuis les page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1146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31146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2956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32956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e viewport mobile est configuré correctement sur le site.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32956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33528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33528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Champ technique : 'viewport_mobile': true, 'viewport_content': 'width=device-width, initial-scale=1'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32956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33528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33528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compatibilité mobile technique est confirmée. L'expérience réelle du parcours de candidature sur mobile (fo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61245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"/>
          <p:cNvSpPr txBox="1"/>
          <p:nvPr/>
        </p:nvSpPr>
        <p:spPr>
          <a:xfrm>
            <a:off x="61245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63055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63055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age offres d'emploi intègre des filtres multi-critères (département, pays, ville, activité, type de contrat) et affiche 175 offres en cours. Un moteur de re]]></a:t>
            </a:r>
          </a:p>
        </p:txBody>
      </p:sp>
      <p:sp>
        <p:nvSpPr>
          <p:cNvPr id="30" name=""/>
          <p:cNvSpPr txBox="1"/>
          <p:nvPr/>
        </p:nvSpPr>
        <p:spPr>
          <a:xfrm>
            <a:off x="63055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"/>
          <p:cNvSpPr txBox="1"/>
          <p:nvPr/>
        </p:nvSpPr>
        <p:spPr>
          <a:xfrm>
            <a:off x="63627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32" name=""/>
          <p:cNvSpPr txBox="1"/>
          <p:nvPr/>
        </p:nvSpPr>
        <p:spPr>
          <a:xfrm>
            <a:off x="63627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Page emplois : 'Sélectionner un département [...] Sélectionner un pays [...] Sélectionner une ville ]]></a:t>
            </a:r>
          </a:p>
        </p:txBody>
      </p:sp>
      <p:sp>
        <p:nvSpPr>
          <p:cNvPr id="33" name=""/>
          <p:cNvSpPr txBox="1"/>
          <p:nvPr/>
        </p:nvSpPr>
        <p:spPr>
          <a:xfrm>
            <a:off x="63055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63627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63627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Vérifier si un filtre par niveau d'expérience ou par domaine scientifique (fermentation, biotechnologie) est d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05400"/>
          <a:chOff x="0" y="0"/>
          <a:chExt cx="9144000" cy="51054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1076325"/>
          </a:xfrm>
          <a:prstGeom prst="rect">
            <a:avLst/>
          </a:prstGeom>
          <a:solidFill>
            <a:srgbClr val="16161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0" y="0"/>
            <a:ext cx="180975" cy="107632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361950" y="142875"/>
            <a:ext cx="6477000" cy="4667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Conversion candidatur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361950" y="723900"/>
            <a:ext cx="360045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7/12  (58%)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047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047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857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857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Un système d'alerte emploi est implémenté via SmartRecruiters sur plusieurs pages carrière, permettant aux candidats de s'inscrire pour recevoir des offres corr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857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3429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29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Page carrière, page choisir-lesaffre, page université : 'Alerte Emploi. Lorsque l'on est implanté da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857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429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3429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Vérifier si l'alerte emploi permet une segmentation fine (par métier, par zone géographique, par activité) pou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1146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31146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2956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32956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Une option de candidature spontanée est proposée sur la page offres d'emploi, ciblant explicitement les profils sans offre correspondante.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32956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33528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33528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Page emplois : 'Vous ne trouvez pas d'offre correspondant à votre profil ? Nous recherchons toujours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32956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33528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33528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S'assurer que la candidature spontanée est reliée à un processus de traitement RH défini, avec un accusé de ré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61245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"/>
          <p:cNvSpPr txBox="1"/>
          <p:nvPr/>
        </p:nvSpPr>
        <p:spPr>
          <a:xfrm>
            <a:off x="61245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63055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63055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Aucun schema.org de type JobPosting n'est implémenté sur les pages offres d'emploi, ce qui empêche l'affichage enrichi dans Google for Jobs.]]></a:t>
            </a:r>
          </a:p>
        </p:txBody>
      </p:sp>
      <p:sp>
        <p:nvSpPr>
          <p:cNvPr id="30" name=""/>
          <p:cNvSpPr txBox="1"/>
          <p:nvPr/>
        </p:nvSpPr>
        <p:spPr>
          <a:xfrm>
            <a:off x="63055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"/>
          <p:cNvSpPr txBox="1"/>
          <p:nvPr/>
        </p:nvSpPr>
        <p:spPr>
          <a:xfrm>
            <a:off x="63627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32" name=""/>
          <p:cNvSpPr txBox="1"/>
          <p:nvPr/>
        </p:nvSpPr>
        <p:spPr>
          <a:xfrm>
            <a:off x="63627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'has_jobposting': false dans les champs 'donnees_structurees' et 'technique'. Types détectés : Organ]]></a:t>
            </a:r>
          </a:p>
        </p:txBody>
      </p:sp>
      <p:sp>
        <p:nvSpPr>
          <p:cNvPr id="33" name=""/>
          <p:cNvSpPr txBox="1"/>
          <p:nvPr/>
        </p:nvSpPr>
        <p:spPr>
          <a:xfrm>
            <a:off x="63055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63627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63627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Implémenter le balisage schema.org JobPosting sur chaque page d'offre individuelle. Si l'ATS SmartRecruiters e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05400"/>
          <a:chOff x="0" y="0"/>
          <a:chExt cx="9144000" cy="51054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1076325"/>
          </a:xfrm>
          <a:prstGeom prst="rect">
            <a:avLst/>
          </a:prstGeom>
          <a:solidFill>
            <a:srgbClr val="16161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0" y="0"/>
            <a:ext cx="180975" cy="107632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361950" y="142875"/>
            <a:ext cx="6477000" cy="4667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Contenus métiers & incarnatio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361950" y="723900"/>
            <a:ext cx="360045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9/12  (75%)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047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047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857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857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e site carrière dispose d'une architecture de pages métiers développée : 23 métiers listés sur la page principale, avec des pages individuelles structurées aut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857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3429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29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Page carrière : liste de 23 métiers incluant 'Affaires réglementaires, Boulanger, Business developpe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857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429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3429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structure est solide. L'enrichir avec des éléments de contexte quotidien (outils utilisés, taille des équip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1146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31146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2956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32956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Certaines pages métiers présentent des verbatims collaborateurs ancrant le contenu dans un vécu réel, mais la profondeur varie significativement d'une page à l'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32956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33528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33528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Page contrôleur de gestion : verbatim long et signé d'Adrien Kampmann avec deux citations distinctes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32956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33528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33528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Standardiser le niveau d'incarnation à minima (citation développée, prénom et titre, idéalement photo) sur tou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61245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"/>
          <p:cNvSpPr txBox="1"/>
          <p:nvPr/>
        </p:nvSpPr>
        <p:spPr>
          <a:xfrm>
            <a:off x="61245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63055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63055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age filières présente des chiffres clés différenciants sur l'empreinte industrielle et scientifique (11 700 collaborateurs, 100 nationalités, 850 experts R&]]></a:t>
            </a:r>
          </a:p>
        </p:txBody>
      </p:sp>
      <p:sp>
        <p:nvSpPr>
          <p:cNvPr id="30" name=""/>
          <p:cNvSpPr txBox="1"/>
          <p:nvPr/>
        </p:nvSpPr>
        <p:spPr>
          <a:xfrm>
            <a:off x="63055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"/>
          <p:cNvSpPr txBox="1"/>
          <p:nvPr/>
        </p:nvSpPr>
        <p:spPr>
          <a:xfrm>
            <a:off x="63627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32" name=""/>
          <p:cNvSpPr txBox="1"/>
          <p:nvPr/>
        </p:nvSpPr>
        <p:spPr>
          <a:xfrm>
            <a:off x="63627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Page métiers : '11,700 collaborateurs 100 nationalités 850 experts RD&I Présent dans plus de 62 pays]]></a:t>
            </a:r>
          </a:p>
        </p:txBody>
      </p:sp>
      <p:sp>
        <p:nvSpPr>
          <p:cNvPr id="33" name=""/>
          <p:cNvSpPr txBox="1"/>
          <p:nvPr/>
        </p:nvSpPr>
        <p:spPr>
          <a:xfrm>
            <a:off x="63055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63627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63627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Intégrer sur chaque page métier les chiffres de contexte les plus pertinents pour ce rôle (ex : pour le formul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05400"/>
          <a:chOff x="0" y="0"/>
          <a:chExt cx="9144000" cy="51054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1076325"/>
          </a:xfrm>
          <a:prstGeom prst="rect">
            <a:avLst/>
          </a:prstGeom>
          <a:solidFill>
            <a:srgbClr val="16161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0" y="0"/>
            <a:ext cx="180975" cy="107632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361950" y="142875"/>
            <a:ext cx="6477000" cy="4667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SEO recrute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361950" y="723900"/>
            <a:ext cx="360045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6/10  (60%)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047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047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857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857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age carrière principale dispose d'un title et d'une meta_description indexables, avec un canonical correctement renseigné et des balises meta robots autoris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857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3429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29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SEO page carrière : title : 'Travailler chez Lesaffre - Lesaffre', meta_description : 'Des opportuni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857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429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3429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meta_description intègre des mots-clés fonctionnels pertinents mais reste peu différenciante sur le plan de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1146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31146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2956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32956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age 'Pourquoi Lesaffre ?' n'a pas de meta_description, et plusieurs pages métiers ont des meta_descriptions très courtes ou peu optimisées pour le SEO recru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32956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33528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33528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meta_description null pour 'https://www.lesaffre.com/fr/carrieres/choisir-lesaffre/'. Meta_descripti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32956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33528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33528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Auditer l'ensemble des meta_descriptions manquantes ou sous-optimisées sur l'espace carrière et les réécrire e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61245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"/>
          <p:cNvSpPr txBox="1"/>
          <p:nvPr/>
        </p:nvSpPr>
        <p:spPr>
          <a:xfrm>
            <a:off x="61245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63055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63055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Aucun balisage schema.org de type JobPosting n'est détecté, ce qui exclut les offres d'emploi du carrousel Google for Jobs et pénalise la visibilité SEO recrute]]></a:t>
            </a:r>
          </a:p>
        </p:txBody>
      </p:sp>
      <p:sp>
        <p:nvSpPr>
          <p:cNvPr id="30" name=""/>
          <p:cNvSpPr txBox="1"/>
          <p:nvPr/>
        </p:nvSpPr>
        <p:spPr>
          <a:xfrm>
            <a:off x="63055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"/>
          <p:cNvSpPr txBox="1"/>
          <p:nvPr/>
        </p:nvSpPr>
        <p:spPr>
          <a:xfrm>
            <a:off x="63627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32" name=""/>
          <p:cNvSpPr txBox="1"/>
          <p:nvPr/>
        </p:nvSpPr>
        <p:spPr>
          <a:xfrm>
            <a:off x="63627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'has_jobposting': false. Types détectés dans donnees_structurees : 'Organization, ImageObject, Bread]]></a:t>
            </a:r>
          </a:p>
        </p:txBody>
      </p:sp>
      <p:sp>
        <p:nvSpPr>
          <p:cNvPr id="33" name=""/>
          <p:cNvSpPr txBox="1"/>
          <p:nvPr/>
        </p:nvSpPr>
        <p:spPr>
          <a:xfrm>
            <a:off x="63055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63627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63627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Activer le balisage JobPosting via la configuration SmartRecruiters (le partenaire ATS détecté). Ce déploiemen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2026-08-18T05:36:00Z</dcterms:created>
  <dcterms:modified xsi:type="dcterms:W3CDTF">2026-08-18T05:36:00Z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