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47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61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001125" cy="5143500"/>
          <a:chOff x="0" y="0"/>
          <a:chExt cx="9001125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790575" cy="51435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1009650" y="247650"/>
            <a:ext cx="4676775" cy="4000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eTeam at_wor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009650" y="723900"/>
            <a:ext cx="540067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EMPLOYER  BRAND  SCO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1009650" y="1009650"/>
            <a:ext cx="6477000" cy="19050"/>
          </a:xfrm>
          <a:prstGeom prst="rect">
            <a:avLst/>
          </a:prstGeom>
          <a:solidFill>
            <a:srgbClr val="3333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"/>
          <p:cNvSpPr txBox="1"/>
          <p:nvPr/>
        </p:nvSpPr>
        <p:spPr>
          <a:xfrm>
            <a:off x="1009650" y="1257300"/>
            <a:ext cx="5762625" cy="8953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Ax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1009650" y="2228850"/>
            <a:ext cx="50387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recrutement.axa.fr]]></a:t>
            </a:r>
          </a:p>
        </p:txBody>
      </p:sp>
      <p:sp>
        <p:nvSpPr>
          <p:cNvPr id="8" name=""/>
          <p:cNvSpPr txBox="1"/>
          <p:nvPr/>
        </p:nvSpPr>
        <p:spPr>
          <a:xfrm>
            <a:off x="1009650" y="2590800"/>
            <a:ext cx="50387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Assurances]]></a:t>
            </a:r>
          </a:p>
        </p:txBody>
      </p:sp>
      <p:sp>
        <p:nvSpPr>
          <p:cNvPr id="9" name=""/>
          <p:cNvSpPr txBox="1"/>
          <p:nvPr/>
        </p:nvSpPr>
        <p:spPr>
          <a:xfrm>
            <a:off x="7305675" y="1009650"/>
            <a:ext cx="1695450" cy="25908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"/>
          <p:cNvSpPr txBox="1"/>
          <p:nvPr/>
        </p:nvSpPr>
        <p:spPr>
          <a:xfrm>
            <a:off x="7305675" y="1333500"/>
            <a:ext cx="1695450" cy="12573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44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44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305675" y="2590800"/>
            <a:ext cx="1695450" cy="3238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/100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019925" y="3743325"/>
            <a:ext cx="19812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Site carrière fonctionnel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1009650" y="4791075"/>
            <a:ext cx="4324350" cy="247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Audit du 2026-06-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GEO / IA générativ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4/13  (31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e site ne contient aucune balise schema.org Organization ni de données structurées permettant aux IA génératives (ChatGPT, Perplexity, Gemini) de synthétiser f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has_organization": false, "types_detectes": []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tructurer les contenus clés du site (raison d'être, valeurs, avantages, chiffres RH) en format extractible et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avantages est très riche en contenu textuel (9 086 caractères) et couvre de nombreuses questions qu'un candidat pourrait poser à une IA. Cependant, elle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longueur_texte page avantages : 9086. Contenu : "1 - Rémunération individuelle de base, variable et 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Restructurer la page avantages avec des questions explicites en titres (H2/H3) du type "Combien de jours de té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identité contient des chiffres clés (118 239 collaborateurs, 8,3 % mobilité interne, 51 pays, 110,3 Mds€ de CA) qui sont des informations factuelles ext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118 239 Collaborateurs dans le monde [...] 8,3% Mobilité interne [...] 110,3 Mds€ de Chiffre d'Affa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ompléter ces chiffres avec des données France spécifiques (nombre de recrutements annuels en France, taux de 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Différenciation & benchmark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5/12  (42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romesse autour de l'entrepreneuriat et du statut d'agent général est un élément différenciant fort par rapport aux groupes d'assurance concurrents, avec une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Futur entrepreneur [...] Et si le bonheur se conjuguait avec indépendance ? La création d'entrepris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Développer cette page avec des témoignages d'agents généraux AXA, des données sur les revenus moyens, le dispo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olitique handicap est présentée avec un engagement historique ("depuis 30 ans", "depuis 1994") et des données chiffrées précises (7,03 % taux d'emploi, 1700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Le groupe AXA mène depuis 30 ans une politique volontariste en faveur de l'inclusion des personnes 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Faire remonter cet engagement handicap dans la navigation principale ou créer une page dédiée "AXA & Handicap"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section mécénat de compétences (6 mois en temps plein au service d'une association, sur temps de travail) est un avantage collaborateur très différenciant, p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Le mécénat de compétence permet à nos collaborateurs de mettre leurs compétences professionnelles a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Extraire cet avantage de la liste et le mettre en scène avec un témoignage de collaborateur ayant réalisé un 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8848725" cy="5143500"/>
          <a:chOff x="0" y="0"/>
          <a:chExt cx="8848725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80975" cy="51435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361950" y="123825"/>
            <a:ext cx="8277225" cy="4476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Recommandations prioritai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361950" y="628650"/>
            <a:ext cx="4324350" cy="5715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361950" y="92392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"/>
          <p:cNvSpPr txBox="1"/>
          <p:nvPr/>
        </p:nvSpPr>
        <p:spPr>
          <a:xfrm>
            <a:off x="361950" y="92392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1]]></a:t>
            </a:r>
          </a:p>
        </p:txBody>
      </p:sp>
      <p:sp>
        <p:nvSpPr>
          <p:cNvPr id="7" name=""/>
          <p:cNvSpPr txBox="1"/>
          <p:nvPr/>
        </p:nvSpPr>
        <p:spPr>
          <a:xfrm>
            <a:off x="933450" y="90487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OMESSE EMPLOYEUR]]></a:t>
            </a:r>
          </a:p>
        </p:txBody>
      </p:sp>
      <p:sp>
        <p:nvSpPr>
          <p:cNvPr id="8" name=""/>
          <p:cNvSpPr txBox="1"/>
          <p:nvPr/>
        </p:nvSpPr>
        <p:spPr>
          <a:xfrm>
            <a:off x="933450" y="110490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Reformuler le H1 et la meta_description de la homepage autour d'une promesse employeur ancrée dans la raison d'être d'AXA (protéger, innover, impact sociétal) a]]></a:t>
            </a:r>
          </a:p>
        </p:txBody>
      </p:sp>
      <p:sp>
        <p:nvSpPr>
          <p:cNvPr id="9" name=""/>
          <p:cNvSpPr txBox="1"/>
          <p:nvPr/>
        </p:nvSpPr>
        <p:spPr>
          <a:xfrm>
            <a:off x="361950" y="162877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"/>
          <p:cNvSpPr txBox="1"/>
          <p:nvPr/>
        </p:nvSpPr>
        <p:spPr>
          <a:xfrm>
            <a:off x="361950" y="162877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2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933450" y="160972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OMESSE EMPLOYEUR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933450" y="180975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Rattacher chaque raison à une preuve concrète : chiffre, verbatim collaborateur, initiative nommée. Transformer les assertions en preuves vécues.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361950" y="233362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61950" y="233362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3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933450" y="231457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933450" y="251460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Mettre en avant les éléments les plus différenciants (congé maternité supérieur au légal, taux handicap, statut aidant) dès la homepage ou les pages d'audience 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361950" y="303847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61950" y="303847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4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933450" y="301942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933450" y="321945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ompléter les chiffres clés avec des indicateurs France (promotions internes, durée moyenne avant mobilité, part de recrutements internes) et des exemples de tr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361950" y="374332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2" name=""/>
          <p:cNvSpPr txBox="1"/>
          <p:nvPr/>
        </p:nvSpPr>
        <p:spPr>
          <a:xfrm>
            <a:off x="361950" y="374332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5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933450" y="372427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24" name=""/>
          <p:cNvSpPr txBox="1"/>
          <p:nvPr/>
        </p:nvSpPr>
        <p:spPr>
          <a:xfrm>
            <a:off x="933450" y="392430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Vérifier avec le client quels labels sont affichés (Top Employer, Happy Trainees, etc.) et s'assurer qu'ils sont lisibles en texte et pas seulement en image. Op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61950" y="4448175"/>
            <a:ext cx="409575" cy="40957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6" name=""/>
          <p:cNvSpPr txBox="1"/>
          <p:nvPr/>
        </p:nvSpPr>
        <p:spPr>
          <a:xfrm>
            <a:off x="361950" y="4448175"/>
            <a:ext cx="4095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6]]></a:t>
            </a:r>
          </a:p>
        </p:txBody>
      </p:sp>
      <p:sp>
        <p:nvSpPr>
          <p:cNvPr id="27" name=""/>
          <p:cNvSpPr txBox="1"/>
          <p:nvPr/>
        </p:nvSpPr>
        <p:spPr>
          <a:xfrm>
            <a:off x="933450" y="4429125"/>
            <a:ext cx="7200900" cy="2000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UX CANDIDAT]]></a:t>
            </a:r>
          </a:p>
        </p:txBody>
      </p:sp>
      <p:sp>
        <p:nvSpPr>
          <p:cNvPr id="28" name=""/>
          <p:cNvSpPr txBox="1"/>
          <p:nvPr/>
        </p:nvSpPr>
        <p:spPr>
          <a:xfrm>
            <a:off x="933450" y="4629150"/>
            <a:ext cx="7915275" cy="4095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Vérifier que chaque page de profil dispose d'un contenu réellement différencié (offres filtrées, témoignages adaptés, CTA distincts) et pas seulement d'un titre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61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4095750"/>
          <a:chOff x="0" y="0"/>
          <a:chExt cx="9144000" cy="409575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542925" y="790575"/>
            <a:ext cx="4324350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8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eTea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42925" y="1762125"/>
            <a:ext cx="4324350" cy="723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at_work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42925" y="2590800"/>
            <a:ext cx="5400675" cy="361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Agence Employer Bran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542925" y="3133725"/>
            <a:ext cx="5400675" cy="3238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contact@eteam.fr  ·  eteam.f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542925" y="3676650"/>
            <a:ext cx="7915275" cy="19050"/>
          </a:xfrm>
          <a:prstGeom prst="rect">
            <a:avLst/>
          </a:prstGeom>
          <a:solidFill>
            <a:srgbClr val="3333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542925" y="3848100"/>
            <a:ext cx="7562850" cy="247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Rapport généré le 2026-06-10 · eTeam Employer Brand Scor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7019925" y="895350"/>
            <a:ext cx="1981200" cy="18002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52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44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019925" y="2628900"/>
            <a:ext cx="1981200" cy="3238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/100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019925" y="3057525"/>
            <a:ext cx="19812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Site carrière fonctionnel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505950" cy="5143500"/>
          <a:chOff x="0" y="0"/>
          <a:chExt cx="950595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80975" cy="51435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361950" y="123825"/>
            <a:ext cx="8277225" cy="4476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core global & niveau de maturit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361950" y="628650"/>
            <a:ext cx="4324350" cy="5715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542925" y="866775"/>
            <a:ext cx="2695575" cy="18002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5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44]]></a:t>
            </a:r>
          </a:p>
        </p:txBody>
      </p:sp>
      <p:sp>
        <p:nvSpPr>
          <p:cNvPr id="6" name=""/>
          <p:cNvSpPr txBox="1"/>
          <p:nvPr/>
        </p:nvSpPr>
        <p:spPr>
          <a:xfrm>
            <a:off x="2590800" y="1800225"/>
            <a:ext cx="1076325" cy="723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/100]]></a:t>
            </a:r>
          </a:p>
        </p:txBody>
      </p:sp>
      <p:sp>
        <p:nvSpPr>
          <p:cNvPr id="7" name=""/>
          <p:cNvSpPr txBox="1"/>
          <p:nvPr/>
        </p:nvSpPr>
        <p:spPr>
          <a:xfrm>
            <a:off x="542925" y="2771775"/>
            <a:ext cx="4324350" cy="40005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542925" y="2771775"/>
            <a:ext cx="4324350" cy="4000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ite carrière fonctionnel]]></a:t>
            </a:r>
          </a:p>
        </p:txBody>
      </p:sp>
      <p:sp>
        <p:nvSpPr>
          <p:cNvPr id="9" name=""/>
          <p:cNvSpPr txBox="1"/>
          <p:nvPr/>
        </p:nvSpPr>
        <p:spPr>
          <a:xfrm>
            <a:off x="542925" y="3676650"/>
            <a:ext cx="7562850" cy="1228725"/>
          </a:xfrm>
          <a:prstGeom prst="rect">
            <a:avLst/>
          </a:prstGeom>
          <a:solidFill>
            <a:srgbClr val="FFF3CD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"/>
          <p:cNvSpPr txBox="1"/>
          <p:nvPr/>
        </p:nvSpPr>
        <p:spPr>
          <a:xfrm>
            <a:off x="647700" y="3752850"/>
            <a:ext cx="3600450" cy="2381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7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Garde-fous activés :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647700" y="4038600"/>
            <a:ext cx="7381875" cy="2381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C43200">
                    <a:alpha val="100000"/>
                  </a:srgbClr>
                </a:solidFill>
                <a:latin typeface="Inter"/>
              </a:rPr>
              <a:t><![CDATA[• UX candidat < 8/15  (plafond : 70/100)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647700" y="4286250"/>
            <a:ext cx="7381875" cy="2381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C43200">
                    <a:alpha val="100000"/>
                  </a:srgbClr>
                </a:solidFill>
                <a:latin typeface="Inter"/>
              </a:rPr>
              <a:t><![CDATA[• Promesse employeur générique  (plafond : 75/100)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647700" y="4533900"/>
            <a:ext cx="7381875" cy="2381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C43200">
                    <a:alpha val="100000"/>
                  </a:srgbClr>
                </a:solidFill>
                <a:latin typeface="Inter"/>
              </a:rPr>
              <a:t><![CDATA[• GEO < 6/13  (plafond : 85/100)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477000" y="723900"/>
            <a:ext cx="252412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OINTS À TRAVAILLER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6477000" y="866775"/>
            <a:ext cx="2524125" cy="2381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SEO recrutement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6477000" y="1114425"/>
            <a:ext cx="2524125" cy="13335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6477000" y="1114425"/>
            <a:ext cx="752475" cy="133350"/>
          </a:xfrm>
          <a:prstGeom prst="rect">
            <a:avLst/>
          </a:prstGeom>
          <a:solidFill>
            <a:srgbClr val="FF62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9077325" y="1095375"/>
            <a:ext cx="428625" cy="1809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30%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6477000" y="1524000"/>
            <a:ext cx="2524125" cy="2381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GEO / IA générative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6477000" y="1771650"/>
            <a:ext cx="2524125" cy="13335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6477000" y="1771650"/>
            <a:ext cx="771525" cy="133350"/>
          </a:xfrm>
          <a:prstGeom prst="rect">
            <a:avLst/>
          </a:prstGeom>
          <a:solidFill>
            <a:srgbClr val="FF62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2" name=""/>
          <p:cNvSpPr txBox="1"/>
          <p:nvPr/>
        </p:nvSpPr>
        <p:spPr>
          <a:xfrm>
            <a:off x="9077325" y="1752600"/>
            <a:ext cx="428625" cy="1809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31%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6477000" y="2181225"/>
            <a:ext cx="2524125" cy="2381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Différenciation & benchmark]]></a:t>
            </a:r>
          </a:p>
        </p:txBody>
      </p:sp>
      <p:sp>
        <p:nvSpPr>
          <p:cNvPr id="24" name=""/>
          <p:cNvSpPr txBox="1"/>
          <p:nvPr/>
        </p:nvSpPr>
        <p:spPr>
          <a:xfrm>
            <a:off x="6477000" y="2428875"/>
            <a:ext cx="2524125" cy="13335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5" name=""/>
          <p:cNvSpPr txBox="1"/>
          <p:nvPr/>
        </p:nvSpPr>
        <p:spPr>
          <a:xfrm>
            <a:off x="6477000" y="2428875"/>
            <a:ext cx="1047750" cy="133350"/>
          </a:xfrm>
          <a:prstGeom prst="rect">
            <a:avLst/>
          </a:prstGeom>
          <a:solidFill>
            <a:srgbClr val="FF62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6" name=""/>
          <p:cNvSpPr txBox="1"/>
          <p:nvPr/>
        </p:nvSpPr>
        <p:spPr>
          <a:xfrm>
            <a:off x="9077325" y="2409825"/>
            <a:ext cx="428625" cy="1809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42%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029700" cy="5143500"/>
          <a:chOff x="0" y="0"/>
          <a:chExt cx="90297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80975" cy="51435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361950" y="123825"/>
            <a:ext cx="8277225" cy="4476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cores par pili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361950" y="628650"/>
            <a:ext cx="4324350" cy="5715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542925" y="9429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Promesse employeu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3962400" y="9429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6/1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52975" y="10096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4752975" y="1009650"/>
            <a:ext cx="1762125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8420100" y="9429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50%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542925" y="14763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3962400" y="14763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7/14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4752975" y="15430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"/>
          <p:cNvSpPr txBox="1"/>
          <p:nvPr/>
        </p:nvSpPr>
        <p:spPr>
          <a:xfrm>
            <a:off x="4752975" y="1543050"/>
            <a:ext cx="1762125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8420100" y="14763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50%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542925" y="20097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UX candidat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962400" y="20097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7/15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4752975" y="20764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4752975" y="2076450"/>
            <a:ext cx="1638300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8420100" y="20097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47%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542925" y="25431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onversion candidature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3962400" y="25431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6/12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4752975" y="26098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3" name=""/>
          <p:cNvSpPr txBox="1"/>
          <p:nvPr/>
        </p:nvSpPr>
        <p:spPr>
          <a:xfrm>
            <a:off x="4752975" y="2609850"/>
            <a:ext cx="1762125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8420100" y="25431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50%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542925" y="30765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ontenus métiers & incarnation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3962400" y="30765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6/12]]></a:t>
            </a:r>
          </a:p>
        </p:txBody>
      </p:sp>
      <p:sp>
        <p:nvSpPr>
          <p:cNvPr id="27" name=""/>
          <p:cNvSpPr txBox="1"/>
          <p:nvPr/>
        </p:nvSpPr>
        <p:spPr>
          <a:xfrm>
            <a:off x="4752975" y="31432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4752975" y="3143250"/>
            <a:ext cx="1762125" cy="152400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9" name=""/>
          <p:cNvSpPr txBox="1"/>
          <p:nvPr/>
        </p:nvSpPr>
        <p:spPr>
          <a:xfrm>
            <a:off x="8420100" y="30765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50%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542925" y="36099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EO recrutement]]></a:t>
            </a:r>
          </a:p>
        </p:txBody>
      </p:sp>
      <p:sp>
        <p:nvSpPr>
          <p:cNvPr id="31" name=""/>
          <p:cNvSpPr txBox="1"/>
          <p:nvPr/>
        </p:nvSpPr>
        <p:spPr>
          <a:xfrm>
            <a:off x="3962400" y="36099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3/10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4752975" y="36766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3" name=""/>
          <p:cNvSpPr txBox="1"/>
          <p:nvPr/>
        </p:nvSpPr>
        <p:spPr>
          <a:xfrm>
            <a:off x="4752975" y="3676650"/>
            <a:ext cx="1057275" cy="152400"/>
          </a:xfrm>
          <a:prstGeom prst="rect">
            <a:avLst/>
          </a:prstGeom>
          <a:solidFill>
            <a:srgbClr val="FF62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8420100" y="36099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30%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542925" y="41433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GEO / IA générative]]></a:t>
            </a:r>
          </a:p>
        </p:txBody>
      </p:sp>
      <p:sp>
        <p:nvSpPr>
          <p:cNvPr id="36" name=""/>
          <p:cNvSpPr txBox="1"/>
          <p:nvPr/>
        </p:nvSpPr>
        <p:spPr>
          <a:xfrm>
            <a:off x="3962400" y="41433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4/13]]></a:t>
            </a:r>
          </a:p>
        </p:txBody>
      </p:sp>
      <p:sp>
        <p:nvSpPr>
          <p:cNvPr id="37" name=""/>
          <p:cNvSpPr txBox="1"/>
          <p:nvPr/>
        </p:nvSpPr>
        <p:spPr>
          <a:xfrm>
            <a:off x="4752975" y="42100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8" name=""/>
          <p:cNvSpPr txBox="1"/>
          <p:nvPr/>
        </p:nvSpPr>
        <p:spPr>
          <a:xfrm>
            <a:off x="4752975" y="4210050"/>
            <a:ext cx="1076325" cy="152400"/>
          </a:xfrm>
          <a:prstGeom prst="rect">
            <a:avLst/>
          </a:prstGeom>
          <a:solidFill>
            <a:srgbClr val="FF62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9" name=""/>
          <p:cNvSpPr txBox="1"/>
          <p:nvPr/>
        </p:nvSpPr>
        <p:spPr>
          <a:xfrm>
            <a:off x="8420100" y="41433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31%]]></a:t>
            </a:r>
          </a:p>
        </p:txBody>
      </p:sp>
      <p:sp>
        <p:nvSpPr>
          <p:cNvPr id="40" name=""/>
          <p:cNvSpPr txBox="1"/>
          <p:nvPr/>
        </p:nvSpPr>
        <p:spPr>
          <a:xfrm>
            <a:off x="542925" y="4676775"/>
            <a:ext cx="37814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Différenciation & benchmark]]></a:t>
            </a:r>
          </a:p>
        </p:txBody>
      </p:sp>
      <p:sp>
        <p:nvSpPr>
          <p:cNvPr id="41" name=""/>
          <p:cNvSpPr txBox="1"/>
          <p:nvPr/>
        </p:nvSpPr>
        <p:spPr>
          <a:xfrm>
            <a:off x="3962400" y="4676775"/>
            <a:ext cx="8953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5/12]]></a:t>
            </a:r>
          </a:p>
        </p:txBody>
      </p:sp>
      <p:sp>
        <p:nvSpPr>
          <p:cNvPr id="42" name=""/>
          <p:cNvSpPr txBox="1"/>
          <p:nvPr/>
        </p:nvSpPr>
        <p:spPr>
          <a:xfrm>
            <a:off x="4752975" y="4743450"/>
            <a:ext cx="3524250" cy="152400"/>
          </a:xfrm>
          <a:prstGeom prst="rect">
            <a:avLst/>
          </a:prstGeom>
          <a:solidFill>
            <a:srgbClr val="E0E0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3" name=""/>
          <p:cNvSpPr txBox="1"/>
          <p:nvPr/>
        </p:nvSpPr>
        <p:spPr>
          <a:xfrm>
            <a:off x="4752975" y="4743450"/>
            <a:ext cx="1466850" cy="152400"/>
          </a:xfrm>
          <a:prstGeom prst="rect">
            <a:avLst/>
          </a:prstGeom>
          <a:solidFill>
            <a:srgbClr val="FF62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4" name=""/>
          <p:cNvSpPr txBox="1"/>
          <p:nvPr/>
        </p:nvSpPr>
        <p:spPr>
          <a:xfrm>
            <a:off x="8420100" y="4676775"/>
            <a:ext cx="6096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42%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Promesse employeu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6/12  (50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441007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416242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416242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romesse employeur de la homepage repose sur un H1 générique et peu différenciant. L'accroche principale ne formule pas de proposition de valeur employeur di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416242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405765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405765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H1 homepage : "Votre futur emploi est forcément ici !" — meta_description homepage : "AXA Recrutemen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416242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405765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405765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Reformuler le H1 et la meta_description de la homepage autour d'une promesse employeur ancrée dans la raison d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4619625" y="1181100"/>
            <a:ext cx="441007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461962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4800600" y="1266825"/>
            <a:ext cx="416242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4800600" y="1504950"/>
            <a:ext cx="416242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identité formule cinq raisons de rejoindre AXA sous forme de liste ("On ne s'ennuie jamais", "On s'engage", "On innove", "On aime la diversité", "On se 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4800600" y="2581275"/>
            <a:ext cx="416242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4857750" y="2619375"/>
            <a:ext cx="405765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4857750" y="2781300"/>
            <a:ext cx="405765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5 bonnes raisons de le faire... On ne s'ennuie jamais ! [...] On s'engage [...] On innove [...] On 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4800600" y="3333750"/>
            <a:ext cx="416242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4857750" y="3371850"/>
            <a:ext cx="405765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4857750" y="3533775"/>
            <a:ext cx="405765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Rattacher chaque raison à une preuve concrète : chiffre, verbatim collaborateur, initiative nommée. Transforme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Preuves RH & responsabilit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7/14  (50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avantages est très complète et détaillée : elle couvre dix catégories d'avantages (rémunération, télétravail, parentalité, handicap, santé, épargne, vie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Un congé de maternité de 20 semaines, soit 4 semaines de plus que la durée légale [...] rémunéré à 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Mettre en avant les éléments les plus différenciants (congé maternité supérieur au légal, taux handicap, statu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Un chiffre de mobilité interne est affiché (8,3 %) sur la page identité, ainsi que le nombre de collaborateurs mondiaux (118 239) et la présence dans plus de 51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118 239 Collaborateurs dans le monde [...] 8,3% Mobilité interne [...] présents dans plus de 51 pay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ompléter les chiffres clés avec des indicateurs France (promotions internes, durée moyenne avant mobilité, pa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étudiants mentionne des labels et récompenses ("Ce bloc présente les labels et récompenses obtenus") mais sans en citer aucun nommément dans le texte ex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Faites-nous confiance. Ce bloc présente les labels et récompenses obtenus. Nos efforts sont reconnu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Vérifier avec le client quels labels sont affichés (Top Employer, Happy Trainees, etc.) et s'assurer qu'ils s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UX candida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7/15  (47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e site propose une segmentation claire de l'audience candidat dès la homepage avec quatre profils distincts accessibles en navigation directe.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Liens homepage : "Etudiant", "Premier emploi", "Expérimenté", "Futur entrepreneur" pointant vers des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Vérifier que chaque page de profil dispose d'un contenu réellement différencié (offres filtrées, témoignages a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carrière principale (/votre-future-carriere/index.html) est retournée avec un statut 200 mais une longueur de texte de 0. Elle ne délivre aucun contenu 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url": "https://recrutement.axa.fr/votre-future-carriere/index.html", "statut": 200, "longueur_texte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Investiguer avec le client si cette page est une SPA (Single Page App) ou un redirect. Recommander une stratég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e site intègre un chatbot (KMBotUI) permettant au candidat d'échanger avec un interlocuteur en ligne. La homepage mentionne également un espace conseil et la p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Echangez avec les recruteurs ! Une question sur le processus de recrutement, les offres à pourvoir,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Vérifier que le chatbot est actif, bien paramétré et répond à des questions métier pertinentes (pas seulement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Conversion candidatu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6/12  (50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homepage met en avant une fonctionnalité de matching CV ("MATCHEZ VOTRE CV !") et une candidature spontanée, en complément d'une recherche d'offres classique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MATCHEZ VOTRE CV ! [...] Candidature spontanée" (homepage) + "job_links_count": 899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Vérifier la performance réelle du matching CV (taux d'utilisation, pertinence des résultats). S'assurer que la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8E8E8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Non 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Un formulaire est détecté sur le site, mais le nombre de champs n'est pas renseigné. La complexité du formulaire de candidature ne peut pas être évaluée depuis 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has_form": true, "form_input_count": null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Tester manuellement le formulaire de candidature pour compter le nombre de champs et évaluer la friction. Reco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métier Conseiller Commercial Épargne et Protection intègre un CTA de candidature spontanée avec un lien direct, ainsi que des liens vers des métiers con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Aucune offre ne correspond à vos critères de recherche ? Pour nous envoyer votre candidature sponta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Étendre l'affichage de fourchettes de rémunération à toutes les pages métier. Vérifier que le lien de candidat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Contenus métiers & incarnati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6/12  (50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page métier Conseiller Commercial Épargne et Protection présente des témoignages vidéo nommés (Clémence et Inès), des missions détaillées, un profil recherch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conseiller commercial épargne et protection chez AXA : témoignages vidéo 01 Clémence Conseillère Co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S'assurer que ce niveau de qualité est appliqué à toutes les pages métiers du sitemap (IT, data, agent général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8E8E8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Non 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e sitemap révèle des pages métiers pour les profils IT/data/transformation (product owner, conseil transformation) et commercial (agent général, chargé d'affai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Sitemap : "https://recrutement.axa.fr/nos-metiers/IT-data-transformation/product-owner", "https://re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Crawler et auditer ces pages dans une prochaine itération. Vérifier si le template de page métier est standard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es pages de profil (Étudiant, Premier emploi, Expérimenté, Futur entrepreneur) sont très courtes (entre 423 et 615 caractères de texte extractible) et ne propo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longueur_texte : étudiants = 602, premier-emploi = 567, expérimenté = 423, futur-entrepreneur = 615.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Enrichir chaque page profil avec des verbatims textuels de collaborateurs, des données spécifiques (nombre d'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05400"/>
          <a:chOff x="0" y="0"/>
          <a:chExt cx="9144000" cy="51054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1076325"/>
          </a:xfrm>
          <a:prstGeom prst="rect">
            <a:avLst/>
          </a:prstGeom>
          <a:solidFill>
            <a:srgbClr val="16161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0" y="0"/>
            <a:ext cx="180975" cy="1076325"/>
          </a:xfrm>
          <a:prstGeom prst="rect">
            <a:avLst/>
          </a:prstGeom>
          <a:solidFill>
            <a:srgbClr val="FFD81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361950" y="142875"/>
            <a:ext cx="6477000" cy="4667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FFFFF">
                    <a:alpha val="100000"/>
                  </a:srgbClr>
                </a:solidFill>
                <a:latin typeface="Inter"/>
              </a:rPr>
              <a:t><![CDATA[SEO recrut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361950" y="723900"/>
            <a:ext cx="360045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FFD815">
                    <a:alpha val="100000"/>
                  </a:srgbClr>
                </a:solidFill>
                <a:latin typeface="Inter"/>
              </a:rPr>
              <a:t><![CDATA[3/10  (30%)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047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047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857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857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La balise title est absente sur la homepage. La meta_description de la homepage est réduite à "AXA Recrutement", sans aucun mot-clé métier ni promesse candidat.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857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3429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29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seo_par_page homepage : "title": null, "meta_description": "AXA Recrutement"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857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3429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3429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Rédiger un title et une meta_description pour la homepage avec les mots-clés prioritaires (emploi AXA, recrute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146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31146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2956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2956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Plusieurs pages ont des titles génériques du type "AXA Recrutement - [Nom de page]" sans intégration de mots-clés métier ou de signaux de recherche candidat. Le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32956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33528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33528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title": "AXA Recrutement - Expérimenté", "meta_description": "AXA Recrutement" et "title": "AXA Rec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32956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33528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33528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Définir une stratégie de mots-clés par page et rédiger des balises meta optimisées. Prioriser les pages d'audi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124575" y="1181100"/>
            <a:ext cx="2905125" cy="3924300"/>
          </a:xfrm>
          <a:prstGeom prst="rect">
            <a:avLst/>
          </a:prstGeom>
          <a:solidFill>
            <a:srgbClr val="F6F6F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"/>
          <p:cNvSpPr txBox="1"/>
          <p:nvPr/>
        </p:nvSpPr>
        <p:spPr>
          <a:xfrm>
            <a:off x="6124575" y="1181100"/>
            <a:ext cx="104775" cy="3924300"/>
          </a:xfrm>
          <a:prstGeom prst="rect">
            <a:avLst/>
          </a:prstGeom>
          <a:solidFill>
            <a:srgbClr val="22C55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6305550" y="1266825"/>
            <a:ext cx="26574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22C55E">
                    <a:alpha val="100000"/>
                  </a:srgbClr>
                </a:solidFill>
                <a:latin typeface="Inter"/>
              </a:rPr>
              <a:t><![CDATA[Observable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6305550" y="1504950"/>
            <a:ext cx="2657475" cy="1009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8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Aucune donnée structurée de type schema.org n'est détectée sur le site : pas de JobPosting, pas d'Organization, pas de BreadcrumbList, pas de FAQPage.]]></a:t>
            </a:r>
          </a:p>
        </p:txBody>
      </p:sp>
      <p:sp>
        <p:nvSpPr>
          <p:cNvPr id="30" name=""/>
          <p:cNvSpPr txBox="1"/>
          <p:nvPr/>
        </p:nvSpPr>
        <p:spPr>
          <a:xfrm>
            <a:off x="6305550" y="2581275"/>
            <a:ext cx="2657475" cy="685800"/>
          </a:xfrm>
          <a:prstGeom prst="rect">
            <a:avLst/>
          </a:prstGeom>
          <a:solidFill>
            <a:srgbClr val="E8E8E8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"/>
          <p:cNvSpPr txBox="1"/>
          <p:nvPr/>
        </p:nvSpPr>
        <p:spPr>
          <a:xfrm>
            <a:off x="6362700" y="2619375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8E8E8E">
                    <a:alpha val="100000"/>
                  </a:srgbClr>
                </a:solidFill>
                <a:latin typeface="Inter"/>
              </a:rPr>
              <a:t><![CDATA[PREUVE]]></a:t>
            </a:r>
          </a:p>
        </p:txBody>
      </p:sp>
      <p:sp>
        <p:nvSpPr>
          <p:cNvPr id="32" name=""/>
          <p:cNvSpPr txBox="1"/>
          <p:nvPr/>
        </p:nvSpPr>
        <p:spPr>
          <a:xfrm>
            <a:off x="6362700" y="2781300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444444">
                    <a:alpha val="100000"/>
                  </a:srgbClr>
                </a:solidFill>
                <a:latin typeface="Inter"/>
              </a:rPr>
              <a:t><![CDATA["types_detectes": [], "has_jobposting": false, "has_faqpage": false, "has_organization": false, "has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6305550" y="3333750"/>
            <a:ext cx="2657475" cy="685800"/>
          </a:xfrm>
          <a:prstGeom prst="rect">
            <a:avLst/>
          </a:prstGeom>
          <a:solidFill>
            <a:srgbClr val="FFF9D6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6362700" y="3371850"/>
            <a:ext cx="2552700" cy="1619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" spc="0" u="none" cap="none">
                <a:solidFill>
                  <a:srgbClr val="7A5800">
                    <a:alpha val="100000"/>
                  </a:srgbClr>
                </a:solidFill>
                <a:latin typeface="Inter"/>
              </a:rPr>
              <a:t><![CDATA[→ RECOMMANDATION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6362700" y="3533775"/>
            <a:ext cx="25527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161616">
                    <a:alpha val="100000"/>
                  </a:srgbClr>
                </a:solidFill>
                <a:latin typeface="Inter"/>
              </a:rPr>
              <a:t><![CDATA[Implémenter le schema.org JobPosting sur toutes les pages d'offres d'emploi, Organization sur la homepage et B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2026-08-18T05:34:15Z</dcterms:created>
  <dcterms:modified xsi:type="dcterms:W3CDTF">2026-08-18T05:34:15Z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